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256" r:id="rId2"/>
    <p:sldId id="261" r:id="rId3"/>
    <p:sldId id="317" r:id="rId4"/>
    <p:sldId id="318" r:id="rId5"/>
    <p:sldId id="305" r:id="rId6"/>
    <p:sldId id="320" r:id="rId7"/>
    <p:sldId id="319" r:id="rId8"/>
  </p:sldIdLst>
  <p:sldSz cx="8129588" cy="4572000"/>
  <p:notesSz cx="6797675" cy="992822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333333"/>
    <a:srgbClr val="0D2D85"/>
    <a:srgbClr val="CCC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615" autoAdjust="0"/>
    <p:restoredTop sz="86408" autoAdjust="0"/>
  </p:normalViewPr>
  <p:slideViewPr>
    <p:cSldViewPr>
      <p:cViewPr>
        <p:scale>
          <a:sx n="120" d="100"/>
          <a:sy n="120" d="100"/>
        </p:scale>
        <p:origin x="78" y="-366"/>
      </p:cViewPr>
      <p:guideLst>
        <p:guide orient="horz" pos="1440"/>
        <p:guide pos="2560"/>
      </p:guideLst>
    </p:cSldViewPr>
  </p:slideViewPr>
  <p:outlineViewPr>
    <p:cViewPr>
      <p:scale>
        <a:sx n="33" d="100"/>
        <a:sy n="33" d="100"/>
      </p:scale>
      <p:origin x="222" y="14375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39A900-E164-43BC-810A-A3538BDDE547}" type="datetimeFigureOut">
              <a:rPr lang="cs-CZ" smtClean="0"/>
              <a:pPr/>
              <a:t>11.11.2008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73FD6A-4F80-4C6B-B598-284235AF761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13" tIns="45757" rIns="91513" bIns="4575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13" tIns="45757" rIns="91513" bIns="4575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4538"/>
            <a:ext cx="66198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4875"/>
            <a:ext cx="5435600" cy="446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13" tIns="45757" rIns="91513" bIns="457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13" tIns="45757" rIns="91513" bIns="4575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13" tIns="45757" rIns="91513" bIns="4575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C5A34A6-3ADE-41BC-BCD7-3B98D5DA349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Arial" pitchFamily="34" charset="0"/>
            </a:endParaRPr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4BA009-5437-412D-A1E0-F431CC99C2DC}" type="slidenum">
              <a:rPr lang="cs-CZ" smtClean="0">
                <a:latin typeface="Arial" pitchFamily="34" charset="0"/>
              </a:rPr>
              <a:pPr/>
              <a:t>1</a:t>
            </a:fld>
            <a:endParaRPr lang="cs-CZ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cs-CZ" smtClean="0">
                <a:latin typeface="Arial" pitchFamily="34" charset="0"/>
              </a:rPr>
              <a:t>Zodpovědné podnikání znamená zajištění ekonomické úspěšnosti podnikání za současného zahrnutí sociálních a ekologických zájmů do operací společnosti.</a:t>
            </a:r>
          </a:p>
          <a:p>
            <a:endParaRPr lang="cs-CZ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cs-CZ" smtClean="0">
                <a:latin typeface="Arial" pitchFamily="34" charset="0"/>
              </a:rPr>
              <a:t>EU přišla s konceptem Společenské odpovědnosti podniků jako nástrojem pro propojení podnikatelských aktivit se zohledněním sociálních a ekologických zájmů společnosti. </a:t>
            </a:r>
          </a:p>
          <a:p>
            <a:r>
              <a:rPr lang="cs-CZ" smtClean="0">
                <a:latin typeface="Arial" pitchFamily="34" charset="0"/>
              </a:rPr>
              <a:t>Konzultační proces byl zahájen v roce 2001 a vedl k vypracování Sdělení v roce 2002, kde byly stanoveny cíle evropské politiky CSR.</a:t>
            </a:r>
          </a:p>
          <a:p>
            <a:r>
              <a:rPr lang="cs-CZ" smtClean="0">
                <a:latin typeface="Arial" pitchFamily="34" charset="0"/>
              </a:rPr>
              <a:t>Zároveň bylo vytvořeno Evropské fórum zainteresovaných stran (stakeholders) pro CSR, které zahrnulo představitele podniků, zaměstnanců, nevládních organizací a zpracovalo zprávu o CSR v roce 2004.</a:t>
            </a:r>
          </a:p>
        </p:txBody>
      </p:sp>
      <p:sp>
        <p:nvSpPr>
          <p:cNvPr id="2765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850FC4-61C5-4D82-A46F-E29D5220D13F}" type="slidenum">
              <a:rPr lang="cs-CZ" smtClean="0">
                <a:latin typeface="Arial" pitchFamily="34" charset="0"/>
              </a:rPr>
              <a:pPr/>
              <a:t>3</a:t>
            </a:fld>
            <a:endParaRPr lang="cs-CZ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cs-CZ" smtClean="0">
                <a:latin typeface="Arial" pitchFamily="34" charset="0"/>
              </a:rPr>
              <a:t>Při revizi Lisabonské strategie pro růst a zaměstnanost byla CSR zařazena mezi nástroje realizace této strategie.</a:t>
            </a:r>
          </a:p>
          <a:p>
            <a:r>
              <a:rPr lang="cs-CZ" smtClean="0">
                <a:latin typeface="Arial" pitchFamily="34" charset="0"/>
              </a:rPr>
              <a:t>V roce 2006 přijala Komise nové Sdělení pod názvem </a:t>
            </a:r>
            <a:r>
              <a:rPr lang="cs-CZ" i="1" smtClean="0">
                <a:latin typeface="Arial" pitchFamily="34" charset="0"/>
              </a:rPr>
              <a:t>„Provádění partnerství pro růst a zaměstnanost – učinit z Evropy centrum excelence v oblasti CSR“, </a:t>
            </a:r>
            <a:r>
              <a:rPr lang="cs-CZ" smtClean="0">
                <a:latin typeface="Arial" pitchFamily="34" charset="0"/>
              </a:rPr>
              <a:t>které vidí v CSR mimo jiné nástroj realizace strategie udržitelného rozvoje a prosazování inovací a posilování konkurenceschopnosti.</a:t>
            </a:r>
          </a:p>
          <a:p>
            <a:r>
              <a:rPr lang="cs-CZ" smtClean="0">
                <a:latin typeface="Arial" pitchFamily="34" charset="0"/>
              </a:rPr>
              <a:t>Komise vytvořila Evropskou alianci pro CSR jako volné sdružení firem, organizací zaměstnanců a zaměstnavatelů a nevládních organizací, které by mělo sloužit jako platforma pro výměnu zkušeností, stanovení dalších směrů rozvoje CSR a šíření informací. Odmítáme snahy pod pláštíkem Aliance prosazovat závazné formy CSR!</a:t>
            </a:r>
          </a:p>
        </p:txBody>
      </p:sp>
      <p:sp>
        <p:nvSpPr>
          <p:cNvPr id="2867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4A4A05-0A0B-41F6-8F82-E18E9A8B5412}" type="slidenum">
              <a:rPr lang="cs-CZ" smtClean="0">
                <a:latin typeface="Arial" pitchFamily="34" charset="0"/>
              </a:rPr>
              <a:pPr/>
              <a:t>4</a:t>
            </a:fld>
            <a:endParaRPr lang="cs-CZ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cs-CZ" smtClean="0">
                <a:latin typeface="Arial" pitchFamily="34" charset="0"/>
              </a:rPr>
              <a:t>Musíme vždy zdůrazňovat, že CSR je dobrovolná záležitost. Jakékoliv pokusy o jeho regulaci povedou jen k další administrativní zátěži podnikatelů a bude kontraproduktivní!</a:t>
            </a:r>
          </a:p>
        </p:txBody>
      </p:sp>
      <p:sp>
        <p:nvSpPr>
          <p:cNvPr id="29700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368172-D4F2-473E-A83A-A7A680A6CAF9}" type="slidenum">
              <a:rPr lang="cs-CZ" smtClean="0">
                <a:latin typeface="Arial" pitchFamily="34" charset="0"/>
              </a:rPr>
              <a:pPr/>
              <a:t>5</a:t>
            </a:fld>
            <a:endParaRPr lang="cs-CZ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title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992563" y="0"/>
            <a:ext cx="413702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4302125"/>
            <a:ext cx="8129588" cy="269875"/>
          </a:xfrm>
          <a:prstGeom prst="rect">
            <a:avLst/>
          </a:prstGeom>
          <a:solidFill>
            <a:srgbClr val="0D2D85"/>
          </a:solidFill>
          <a:ln w="9525">
            <a:noFill/>
            <a:miter lim="800000"/>
            <a:headEnd/>
            <a:tailEnd/>
          </a:ln>
        </p:spPr>
        <p:txBody>
          <a:bodyPr wrap="none" lIns="91431" tIns="45716" rIns="91431" bIns="45716" anchor="ctr"/>
          <a:lstStyle/>
          <a:p>
            <a:pPr>
              <a:defRPr/>
            </a:pPr>
            <a:endParaRPr lang="cs-CZ">
              <a:latin typeface="Arial" charset="0"/>
            </a:endParaRP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896938" y="4302125"/>
            <a:ext cx="61198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6" rIns="91431" bIns="45716">
            <a:spAutoFit/>
          </a:bodyPr>
          <a:lstStyle/>
          <a:p>
            <a:pPr algn="ctr" defTabSz="725488">
              <a:defRPr/>
            </a:pPr>
            <a:r>
              <a:rPr lang="cs-CZ" sz="1200">
                <a:solidFill>
                  <a:srgbClr val="D4D3CE"/>
                </a:solidFill>
                <a:latin typeface="Franklin Gothic Demi" pitchFamily="64" charset="0"/>
                <a:sym typeface="Frutiger CE 87ExtraBlackCn" pitchFamily="64" charset="-18"/>
              </a:rPr>
              <a:t>HOSPODÁŘSKÁ KOMORA ČESKÉ REPUBLIKY - Pevný bod ve světě podnikání</a:t>
            </a:r>
            <a:endParaRPr lang="cs-CZ" sz="1200">
              <a:latin typeface="Franklin Gothic Demi" pitchFamily="64" charset="0"/>
            </a:endParaRPr>
          </a:p>
        </p:txBody>
      </p:sp>
      <p:pic>
        <p:nvPicPr>
          <p:cNvPr id="7" name="Picture 8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473200" y="198438"/>
            <a:ext cx="1576388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2113" y="2070100"/>
            <a:ext cx="3889375" cy="1008063"/>
          </a:xfrm>
        </p:spPr>
        <p:txBody>
          <a:bodyPr/>
          <a:lstStyle>
            <a:lvl1pPr algn="ctr">
              <a:defRPr smtClean="0"/>
            </a:lvl1pPr>
          </a:lstStyle>
          <a:p>
            <a:r>
              <a:rPr lang="cs-CZ" smtClean="0"/>
              <a:t>Klepnutím lze upravit styl předlohy nadpisů.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2113" y="3222625"/>
            <a:ext cx="3889375" cy="736600"/>
          </a:xfrm>
        </p:spPr>
        <p:txBody>
          <a:bodyPr/>
          <a:lstStyle>
            <a:lvl1pPr marL="0" indent="0" algn="ctr">
              <a:buFontTx/>
              <a:buNone/>
              <a:defRPr smtClean="0"/>
            </a:lvl1pPr>
          </a:lstStyle>
          <a:p>
            <a:r>
              <a:rPr lang="cs-CZ" smtClean="0"/>
              <a:t>Klepnutím lze upravit styl předlohy podnadpisů.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60E3B1-261F-4B43-8675-2599C1BDDC1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4000" y="73025"/>
            <a:ext cx="1925638" cy="40116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3913" y="73025"/>
            <a:ext cx="5627687" cy="40116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624EA7-67E3-4500-8636-60757BEBCD1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D54FC-1F47-4FF0-B830-D08225C9D84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2938463"/>
            <a:ext cx="6908800" cy="9080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8" y="1938338"/>
            <a:ext cx="6908800" cy="10001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027DB9-F6A5-4982-B2E2-34EC55B38E8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89100" y="773113"/>
            <a:ext cx="3019425" cy="3311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925" y="773113"/>
            <a:ext cx="3021013" cy="3311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34169-F25C-4B14-BE97-7EA1B2A4222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182563"/>
            <a:ext cx="7316788" cy="762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6400" y="1023938"/>
            <a:ext cx="3592513" cy="4254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400" y="1449388"/>
            <a:ext cx="3592513" cy="26352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29088" y="1023938"/>
            <a:ext cx="3594100" cy="4254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29088" y="1449388"/>
            <a:ext cx="3594100" cy="26352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A85A0A-3091-426D-92B2-596AAAC7A95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6036F-AB3C-4018-A19F-022355CDEEE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7D05C3-ED31-4F05-8F3C-A2E78FA3B27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182563"/>
            <a:ext cx="2674938" cy="7747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8175" y="182563"/>
            <a:ext cx="4545013" cy="39020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957263"/>
            <a:ext cx="2674938" cy="31273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0D2EA-66E5-4137-A30D-0A7BFAA7D05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850" y="3200400"/>
            <a:ext cx="4876800" cy="3778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93850" y="407988"/>
            <a:ext cx="4876800" cy="2743200"/>
          </a:xfrm>
        </p:spPr>
        <p:txBody>
          <a:bodyPr lIns="91422" tIns="45712" rIns="91422" bIns="45712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cs-C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93850" y="3578225"/>
            <a:ext cx="4876800" cy="5365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BFB16D-0BC5-4AD3-85FA-7EE0C88F005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slide.jp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58813"/>
            <a:ext cx="1968500" cy="364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12" descr="logo HK ČR CZ gray 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2984500" y="773113"/>
            <a:ext cx="3389313" cy="339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0"/>
            <a:ext cx="8129588" cy="701675"/>
          </a:xfrm>
          <a:prstGeom prst="rect">
            <a:avLst/>
          </a:prstGeom>
          <a:solidFill>
            <a:srgbClr val="0D2D85"/>
          </a:solidFill>
          <a:ln w="9525">
            <a:noFill/>
            <a:miter lim="800000"/>
            <a:headEnd/>
            <a:tailEnd/>
          </a:ln>
        </p:spPr>
        <p:txBody>
          <a:bodyPr wrap="none" lIns="91431" tIns="45716" rIns="91431" bIns="45716" anchor="ctr"/>
          <a:lstStyle/>
          <a:p>
            <a:pPr>
              <a:defRPr/>
            </a:pPr>
            <a:endParaRPr lang="cs-CZ">
              <a:latin typeface="Arial" charset="0"/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23913" y="73025"/>
            <a:ext cx="77057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3" tIns="45708" rIns="91413" bIns="457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cs-CZ" smtClean="0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89100" y="773113"/>
            <a:ext cx="6192838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3" tIns="45708" rIns="91413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 smtClean="0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4302125"/>
            <a:ext cx="8129588" cy="269875"/>
          </a:xfrm>
          <a:prstGeom prst="rect">
            <a:avLst/>
          </a:prstGeom>
          <a:solidFill>
            <a:srgbClr val="0D2D85"/>
          </a:solidFill>
          <a:ln w="9525">
            <a:noFill/>
            <a:miter lim="800000"/>
            <a:headEnd/>
            <a:tailEnd/>
          </a:ln>
        </p:spPr>
        <p:txBody>
          <a:bodyPr wrap="none" lIns="91431" tIns="45716" rIns="91431" bIns="45716" anchor="ctr"/>
          <a:lstStyle/>
          <a:p>
            <a:pPr>
              <a:defRPr/>
            </a:pPr>
            <a:endParaRPr lang="cs-CZ">
              <a:latin typeface="Arial" charset="0"/>
            </a:endParaRP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896938" y="4302125"/>
            <a:ext cx="61198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6" rIns="91431" bIns="45716">
            <a:spAutoFit/>
          </a:bodyPr>
          <a:lstStyle/>
          <a:p>
            <a:pPr algn="ctr" defTabSz="725488">
              <a:defRPr/>
            </a:pPr>
            <a:r>
              <a:rPr lang="cs-CZ" sz="1200">
                <a:solidFill>
                  <a:srgbClr val="D4D3CE"/>
                </a:solidFill>
                <a:latin typeface="Franklin Gothic Demi" pitchFamily="64" charset="0"/>
                <a:sym typeface="Frutiger CE 87ExtraBlackCn" pitchFamily="64" charset="-18"/>
              </a:rPr>
              <a:t>HOSPODÁŘSKÁ KOMORA ČESKÉ REPUBLIKY - Pevný bod ve světě podnikání</a:t>
            </a:r>
            <a:endParaRPr lang="cs-CZ" sz="1200">
              <a:latin typeface="Franklin Gothic Demi" pitchFamily="64" charset="0"/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1213" y="4302125"/>
            <a:ext cx="777875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3" tIns="45708" rIns="91413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CCCCCC"/>
                </a:solidFill>
                <a:latin typeface="Franklin Gothic Demi" pitchFamily="64" charset="0"/>
              </a:defRPr>
            </a:lvl1pPr>
          </a:lstStyle>
          <a:p>
            <a:pPr>
              <a:defRPr/>
            </a:pPr>
            <a:fld id="{3E00F13A-5FB1-409F-92ED-AB11810CE5F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4" name="Picture 11" descr="logo-HKCR-CZ-color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104775" y="53975"/>
            <a:ext cx="573088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CCCCCC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CCCCCC"/>
          </a:solidFill>
          <a:latin typeface="Franklin Gothic Demi Cond" pitchFamily="6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CCCCCC"/>
          </a:solidFill>
          <a:latin typeface="Franklin Gothic Demi Cond" pitchFamily="6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CCCCCC"/>
          </a:solidFill>
          <a:latin typeface="Franklin Gothic Demi Cond" pitchFamily="6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CCCCCC"/>
          </a:solidFill>
          <a:latin typeface="Franklin Gothic Demi Cond" pitchFamily="6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CCCCCC"/>
          </a:solidFill>
          <a:latin typeface="Franklin Gothic Demi Cond" pitchFamily="6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CCCCCC"/>
          </a:solidFill>
          <a:latin typeface="Franklin Gothic Demi Cond" pitchFamily="6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CCCCCC"/>
          </a:solidFill>
          <a:latin typeface="Franklin Gothic Demi Cond" pitchFamily="6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CCCCCC"/>
          </a:solidFill>
          <a:latin typeface="Franklin Gothic Demi Cond" pitchFamily="64" charset="0"/>
        </a:defRPr>
      </a:lvl9pPr>
    </p:titleStyle>
    <p:bodyStyle>
      <a:lvl1pPr marL="176213" indent="-1762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0066"/>
          </a:solidFill>
          <a:latin typeface="Tahoma" pitchFamily="34" charset="0"/>
          <a:ea typeface="+mn-ea"/>
          <a:cs typeface="+mn-cs"/>
        </a:defRPr>
      </a:lvl1pPr>
      <a:lvl2pPr marL="539750" indent="-1841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66"/>
          </a:solidFill>
          <a:latin typeface="Tahoma" pitchFamily="34" charset="0"/>
        </a:defRPr>
      </a:lvl2pPr>
      <a:lvl3pPr marL="893763" indent="-174625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000066"/>
          </a:solidFill>
          <a:latin typeface="Tahoma" pitchFamily="34" charset="0"/>
        </a:defRPr>
      </a:lvl3pPr>
      <a:lvl4pPr marL="1257300" indent="-1841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rgbClr val="333333"/>
          </a:solidFill>
          <a:latin typeface="Tahoma" pitchFamily="34" charset="0"/>
        </a:defRPr>
      </a:lvl4pPr>
      <a:lvl5pPr marL="1611313" indent="-174625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333333"/>
          </a:solidFill>
          <a:latin typeface="Tahoma" pitchFamily="34" charset="0"/>
        </a:defRPr>
      </a:lvl5pPr>
      <a:lvl6pPr marL="2068513" indent="-174625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rgbClr val="333333"/>
          </a:solidFill>
          <a:latin typeface="+mn-lt"/>
        </a:defRPr>
      </a:lvl6pPr>
      <a:lvl7pPr marL="2525713" indent="-174625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rgbClr val="333333"/>
          </a:solidFill>
          <a:latin typeface="+mn-lt"/>
        </a:defRPr>
      </a:lvl7pPr>
      <a:lvl8pPr marL="2982913" indent="-174625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rgbClr val="333333"/>
          </a:solidFill>
          <a:latin typeface="+mn-lt"/>
        </a:defRPr>
      </a:lvl8pPr>
      <a:lvl9pPr marL="3440113" indent="-174625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rgbClr val="333333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3500" y="2571750"/>
            <a:ext cx="4573588" cy="1285875"/>
          </a:xfrm>
        </p:spPr>
        <p:txBody>
          <a:bodyPr/>
          <a:lstStyle/>
          <a:p>
            <a:r>
              <a:rPr lang="cs-CZ" sz="2800" dirty="0"/>
              <a:t>Zastupování zájmů v </a:t>
            </a:r>
            <a:r>
              <a:rPr lang="cs-CZ" sz="2800" dirty="0" smtClean="0"/>
              <a:t>EU</a:t>
            </a:r>
            <a:br>
              <a:rPr lang="cs-CZ" sz="2800" dirty="0" smtClean="0"/>
            </a:br>
            <a:r>
              <a:rPr lang="cs-CZ" sz="2800" dirty="0" smtClean="0">
                <a:solidFill>
                  <a:schemeClr val="tx1"/>
                </a:solidFill>
              </a:rPr>
              <a:t>Jak obhajovat zájmy podnikatelů v Bruselu?</a:t>
            </a:r>
            <a:r>
              <a:rPr lang="cs-CZ" sz="2800" dirty="0"/>
              <a:t/>
            </a:r>
            <a:br>
              <a:rPr lang="cs-CZ" sz="2800" dirty="0"/>
            </a:br>
            <a:r>
              <a:rPr lang="cs-CZ" sz="2000" dirty="0"/>
              <a:t>11.11.2008</a:t>
            </a:r>
            <a:br>
              <a:rPr lang="cs-CZ" sz="2000" dirty="0"/>
            </a:br>
            <a:r>
              <a:rPr lang="cs-CZ" sz="2000" dirty="0" smtClean="0"/>
              <a:t>Praha</a:t>
            </a:r>
            <a:br>
              <a:rPr lang="cs-CZ" sz="2000" dirty="0" smtClean="0"/>
            </a:br>
            <a:r>
              <a:rPr lang="cs-CZ" sz="2000" dirty="0" err="1" smtClean="0"/>
              <a:t>I</a:t>
            </a:r>
            <a:r>
              <a:rPr lang="cs-CZ" sz="2000" dirty="0" smtClean="0"/>
              <a:t>.Voleš, pověřený tajemník HK ČR</a:t>
            </a:r>
            <a:endParaRPr lang="cs-CZ" sz="2000" dirty="0">
              <a:solidFill>
                <a:srgbClr val="A6A6A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 smtClean="0"/>
              <a:t>Co se dnes v Bruselu vaří, budeme mít za rok až dva na stole</a:t>
            </a:r>
          </a:p>
        </p:txBody>
      </p:sp>
      <p:sp>
        <p:nvSpPr>
          <p:cNvPr id="4099" name="Rectangle 31"/>
          <p:cNvSpPr>
            <a:spLocks noGrp="1" noChangeArrowheads="1"/>
          </p:cNvSpPr>
          <p:nvPr>
            <p:ph type="body" idx="1"/>
          </p:nvPr>
        </p:nvSpPr>
        <p:spPr>
          <a:xfrm>
            <a:off x="1778000" y="857250"/>
            <a:ext cx="5859463" cy="3286125"/>
          </a:xfrm>
        </p:spPr>
        <p:txBody>
          <a:bodyPr/>
          <a:lstStyle/>
          <a:p>
            <a:pPr lvl="1"/>
            <a:r>
              <a:rPr lang="cs-CZ" dirty="0" smtClean="0"/>
              <a:t>Proč musíme být v Bruselu ?</a:t>
            </a:r>
          </a:p>
          <a:p>
            <a:pPr lvl="2"/>
            <a:r>
              <a:rPr lang="cs-CZ" dirty="0" smtClean="0"/>
              <a:t>Vstupem do EU jsme převzali </a:t>
            </a:r>
            <a:r>
              <a:rPr lang="cs-CZ" dirty="0" err="1" smtClean="0"/>
              <a:t>acquis</a:t>
            </a:r>
            <a:r>
              <a:rPr lang="cs-CZ" dirty="0" smtClean="0"/>
              <a:t>, ale jeho vývoj je nekončící proces, který ovlivňuje hospodářský a společenský život každého členského státu</a:t>
            </a:r>
          </a:p>
          <a:p>
            <a:pPr lvl="2"/>
            <a:r>
              <a:rPr lang="cs-CZ" dirty="0" smtClean="0"/>
              <a:t>S malými výjimkami (přímé daně, sociální systém, občanské právo, vzdělávání, zdravotnictví, justice a soudnictví) je většina kompetencí ovlivňujících podnikání v rukou EU:</a:t>
            </a:r>
          </a:p>
          <a:p>
            <a:pPr lvl="2" eaLnBrk="1" hangingPunct="1">
              <a:defRPr/>
            </a:pPr>
            <a:r>
              <a:rPr lang="cs-CZ" sz="1200" i="1" dirty="0" smtClean="0">
                <a:latin typeface="Times New Roman"/>
                <a:ea typeface="Times New Roman"/>
              </a:rPr>
              <a:t>rozvoj průmyslu a podnikání, energetika, hospodářská soutěž, státní podpora, ochrana spotřebitele, ochrana  životního prostředí, finanční služby, právo obchodních společností, hospodářská a měnová unie, ochrana duševního a průmyslového vlastnictví, pracovněprávní vztahy, ochrana zdraví při práci, harmonizace systémů nepřímého zdanění, telekomunikace, společná obchodní politika vůči třetím zemím a společná dopravní politika.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Máme možnost  ovlivnit to, co přichází z Bruselu?</a:t>
            </a:r>
          </a:p>
        </p:txBody>
      </p:sp>
      <p:sp>
        <p:nvSpPr>
          <p:cNvPr id="5123" name="Rectangle 31"/>
          <p:cNvSpPr>
            <a:spLocks noGrp="1" noChangeArrowheads="1"/>
          </p:cNvSpPr>
          <p:nvPr>
            <p:ph type="body" idx="1"/>
          </p:nvPr>
        </p:nvSpPr>
        <p:spPr>
          <a:xfrm>
            <a:off x="1920875" y="785813"/>
            <a:ext cx="5716588" cy="3214687"/>
          </a:xfrm>
        </p:spPr>
        <p:txBody>
          <a:bodyPr/>
          <a:lstStyle/>
          <a:p>
            <a:pPr lvl="1"/>
            <a:r>
              <a:rPr lang="cs-CZ" sz="1800" dirty="0" smtClean="0"/>
              <a:t>Kdo nesleduje a neovlivňuje to, co se v Bruselu projednává, se odsuzuje k pasivnímu přijímání toho, co si jiní prosadí.</a:t>
            </a:r>
          </a:p>
          <a:p>
            <a:pPr lvl="1" eaLnBrk="1" hangingPunct="1">
              <a:buFontTx/>
              <a:buChar char="-"/>
              <a:defRPr/>
            </a:pPr>
            <a:r>
              <a:rPr lang="cs-CZ" sz="1800" dirty="0" smtClean="0"/>
              <a:t>Hlavním nástrojem ovlivňování je </a:t>
            </a:r>
            <a:r>
              <a:rPr lang="cs-CZ" sz="1800" dirty="0" err="1" smtClean="0"/>
              <a:t>lobbying</a:t>
            </a:r>
            <a:endParaRPr lang="cs-CZ" sz="1800" dirty="0" smtClean="0"/>
          </a:p>
          <a:p>
            <a:pPr lvl="2"/>
            <a:r>
              <a:rPr lang="cs-CZ" dirty="0" smtClean="0"/>
              <a:t>Legální forma prosazování zájmů – dobrovolná registrace, etický kodex</a:t>
            </a:r>
          </a:p>
          <a:p>
            <a:pPr lvl="2"/>
            <a:r>
              <a:rPr lang="cs-CZ" sz="1200" dirty="0" smtClean="0">
                <a:latin typeface="Times New Roman"/>
                <a:ea typeface="Times New Roman"/>
              </a:rPr>
              <a:t>16 tisíc profesionálních lobbistů, zastupujících podnikatelské svazy, ale i jednotlivé firmy, odbory, spotřebitele, ochránce životního prostředí, regiony, národní menšiny </a:t>
            </a:r>
            <a:endParaRPr lang="cs-CZ" dirty="0" smtClean="0"/>
          </a:p>
          <a:p>
            <a:pPr lvl="2"/>
            <a:r>
              <a:rPr lang="cs-CZ" dirty="0" smtClean="0"/>
              <a:t>Drahá záležitost, jen pro silné a finančně vybavené</a:t>
            </a:r>
          </a:p>
          <a:p>
            <a:pPr lvl="1" eaLnBrk="1" hangingPunct="1">
              <a:buFontTx/>
              <a:buChar char="-"/>
              <a:defRPr/>
            </a:pPr>
            <a:r>
              <a:rPr lang="cs-CZ" sz="1800" dirty="0" smtClean="0"/>
              <a:t>Další nástroje: konzultační proces, Zelené knihy, veřejná slyšení, sociální dialog, studie dopadu.</a:t>
            </a:r>
          </a:p>
          <a:p>
            <a:pPr marL="0" indent="0">
              <a:buFontTx/>
              <a:buChar char="-"/>
            </a:pPr>
            <a:endParaRPr lang="cs-CZ" sz="1400" dirty="0" smtClean="0"/>
          </a:p>
          <a:p>
            <a:pPr marL="0" indent="0">
              <a:buFontTx/>
              <a:buChar char="-"/>
            </a:pPr>
            <a:endParaRPr lang="cs-CZ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Naše cesta do Bruselu</a:t>
            </a:r>
          </a:p>
        </p:txBody>
      </p:sp>
      <p:sp>
        <p:nvSpPr>
          <p:cNvPr id="6147" name="Rectangle 31"/>
          <p:cNvSpPr>
            <a:spLocks noGrp="1" noChangeArrowheads="1"/>
          </p:cNvSpPr>
          <p:nvPr>
            <p:ph type="body" idx="1"/>
          </p:nvPr>
        </p:nvSpPr>
        <p:spPr>
          <a:xfrm>
            <a:off x="1920875" y="857250"/>
            <a:ext cx="5716588" cy="314325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cs-CZ" sz="1800" dirty="0" smtClean="0"/>
              <a:t>HK ČR se na vstup do EU připravovala systematicky od konce 90. let</a:t>
            </a:r>
          </a:p>
          <a:p>
            <a:pPr marL="0" indent="0">
              <a:buFontTx/>
              <a:buChar char="-"/>
            </a:pPr>
            <a:r>
              <a:rPr lang="cs-CZ" sz="1600" dirty="0" smtClean="0"/>
              <a:t> </a:t>
            </a:r>
            <a:r>
              <a:rPr lang="cs-CZ" sz="1200" dirty="0" smtClean="0"/>
              <a:t>účast v pracovních skupinách </a:t>
            </a:r>
            <a:r>
              <a:rPr lang="cs-CZ" sz="1200" dirty="0" smtClean="0"/>
              <a:t>ministerstev při </a:t>
            </a:r>
            <a:r>
              <a:rPr lang="cs-CZ" sz="1200" dirty="0" smtClean="0"/>
              <a:t>vyjednávání jednotlivých kapitol</a:t>
            </a:r>
          </a:p>
          <a:p>
            <a:pPr marL="0" indent="0">
              <a:buFontTx/>
              <a:buChar char="-"/>
            </a:pPr>
            <a:r>
              <a:rPr lang="cs-CZ" sz="1200" dirty="0" smtClean="0"/>
              <a:t> vytvoření Centra pro evropskou integraci</a:t>
            </a:r>
          </a:p>
          <a:p>
            <a:pPr marL="0" indent="0">
              <a:buFontTx/>
              <a:buChar char="-"/>
            </a:pPr>
            <a:r>
              <a:rPr lang="cs-CZ" sz="1200" dirty="0" smtClean="0"/>
              <a:t> projekty </a:t>
            </a:r>
            <a:r>
              <a:rPr lang="cs-CZ" sz="1200" dirty="0" err="1" smtClean="0"/>
              <a:t>Euroklub</a:t>
            </a:r>
            <a:r>
              <a:rPr lang="cs-CZ" sz="1200" dirty="0" smtClean="0"/>
              <a:t>, </a:t>
            </a:r>
            <a:r>
              <a:rPr lang="cs-CZ" sz="1200" dirty="0" err="1" smtClean="0"/>
              <a:t>Euromanažer</a:t>
            </a:r>
            <a:r>
              <a:rPr lang="cs-CZ" sz="1200" dirty="0" smtClean="0"/>
              <a:t>, publikace</a:t>
            </a:r>
          </a:p>
          <a:p>
            <a:pPr marL="0" indent="0">
              <a:buFontTx/>
              <a:buChar char="-"/>
            </a:pPr>
            <a:r>
              <a:rPr lang="cs-CZ" sz="1200" dirty="0" smtClean="0"/>
              <a:t> spuštění projektu </a:t>
            </a:r>
            <a:r>
              <a:rPr lang="cs-CZ" sz="1200" dirty="0" err="1" smtClean="0"/>
              <a:t>InMP</a:t>
            </a:r>
            <a:endParaRPr lang="cs-CZ" sz="1200" dirty="0" smtClean="0"/>
          </a:p>
          <a:p>
            <a:pPr marL="0" indent="0">
              <a:buNone/>
            </a:pPr>
            <a:r>
              <a:rPr lang="cs-CZ" sz="1800" dirty="0" smtClean="0"/>
              <a:t>Klíčový záměr – zajistit stálou přítomnost v Bruselu se realizoval díky pomoci MPO a </a:t>
            </a:r>
            <a:r>
              <a:rPr lang="cs-CZ" sz="1800" dirty="0" err="1" smtClean="0"/>
              <a:t>CzechTradu</a:t>
            </a:r>
            <a:r>
              <a:rPr lang="cs-CZ" sz="1800" dirty="0" smtClean="0"/>
              <a:t> vytvořením CEBRE</a:t>
            </a:r>
          </a:p>
          <a:p>
            <a:pPr marL="0" indent="0">
              <a:buFontTx/>
              <a:buChar char="-"/>
            </a:pPr>
            <a:r>
              <a:rPr lang="cs-CZ" sz="1200" dirty="0" smtClean="0"/>
              <a:t> společný projekt s SP a KZPS</a:t>
            </a:r>
          </a:p>
          <a:p>
            <a:pPr marL="0" indent="0">
              <a:buFontTx/>
              <a:buChar char="-"/>
            </a:pPr>
            <a:r>
              <a:rPr lang="cs-CZ" sz="1200" dirty="0" smtClean="0"/>
              <a:t> neocenitelný přínos pro podnikatelské zájmy v Bruselu</a:t>
            </a:r>
          </a:p>
          <a:p>
            <a:pPr marL="0" indent="0">
              <a:buFontTx/>
              <a:buChar char="-"/>
            </a:pPr>
            <a:endParaRPr lang="cs-CZ" sz="1600" dirty="0" smtClean="0"/>
          </a:p>
          <a:p>
            <a:pPr marL="0" indent="0">
              <a:buNone/>
            </a:pPr>
            <a:endParaRPr lang="cs-CZ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4 dveře do Bruselu</a:t>
            </a:r>
          </a:p>
        </p:txBody>
      </p:sp>
      <p:sp>
        <p:nvSpPr>
          <p:cNvPr id="7171" name="Rectangle 31"/>
          <p:cNvSpPr>
            <a:spLocks noGrp="1" noChangeArrowheads="1"/>
          </p:cNvSpPr>
          <p:nvPr>
            <p:ph type="body" idx="1"/>
          </p:nvPr>
        </p:nvSpPr>
        <p:spPr>
          <a:xfrm>
            <a:off x="1920875" y="1071563"/>
            <a:ext cx="5716588" cy="2928937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cs-CZ" sz="1800" dirty="0" smtClean="0"/>
              <a:t>HK ČR má dnes 4 základní možnosti jak sledovat a ovlivňovat dění v Bruselu:</a:t>
            </a:r>
          </a:p>
          <a:p>
            <a:pPr marL="342900" indent="-342900">
              <a:buFontTx/>
              <a:buAutoNum type="arabicPeriod"/>
            </a:pPr>
            <a:r>
              <a:rPr lang="cs-CZ" sz="1800" b="1" dirty="0" smtClean="0"/>
              <a:t>CEBRE</a:t>
            </a:r>
          </a:p>
          <a:p>
            <a:pPr marL="342900" indent="-342900">
              <a:buFontTx/>
              <a:buAutoNum type="arabicPeriod"/>
            </a:pPr>
            <a:r>
              <a:rPr lang="cs-CZ" sz="1800" b="1" dirty="0" smtClean="0"/>
              <a:t>EHSV </a:t>
            </a:r>
          </a:p>
          <a:p>
            <a:pPr marL="342900" indent="-342900">
              <a:buFontTx/>
              <a:buAutoNum type="arabicPeriod"/>
            </a:pPr>
            <a:r>
              <a:rPr lang="cs-CZ" sz="1800" b="1" dirty="0" smtClean="0"/>
              <a:t>EUROCHAMBRES</a:t>
            </a:r>
          </a:p>
          <a:p>
            <a:pPr marL="342900" indent="-342900">
              <a:buFontTx/>
              <a:buAutoNum type="arabicPeriod"/>
            </a:pPr>
            <a:r>
              <a:rPr lang="cs-CZ" sz="1800" b="1" dirty="0" smtClean="0"/>
              <a:t>UEAPME</a:t>
            </a:r>
          </a:p>
          <a:p>
            <a:pPr marL="342900" indent="-342900">
              <a:buNone/>
            </a:pPr>
            <a:r>
              <a:rPr lang="cs-CZ" sz="1600" dirty="0" smtClean="0"/>
              <a:t>Dalšími dveřmi jsou </a:t>
            </a:r>
            <a:r>
              <a:rPr lang="cs-CZ" sz="1600" b="1" dirty="0" smtClean="0"/>
              <a:t>poslanci EP </a:t>
            </a:r>
            <a:r>
              <a:rPr lang="cs-CZ" sz="1600" dirty="0" smtClean="0"/>
              <a:t>a získávání jejich podpory</a:t>
            </a:r>
          </a:p>
          <a:p>
            <a:pPr marL="342900" indent="-342900">
              <a:buNone/>
            </a:pPr>
            <a:r>
              <a:rPr lang="cs-CZ" sz="1600" dirty="0" smtClean="0"/>
              <a:t>Řada </a:t>
            </a:r>
            <a:r>
              <a:rPr lang="cs-CZ" sz="1600" dirty="0" smtClean="0"/>
              <a:t>našich svazů, asociací, cechů </a:t>
            </a:r>
            <a:r>
              <a:rPr lang="cs-CZ" sz="1600" dirty="0" smtClean="0"/>
              <a:t>se podílí </a:t>
            </a:r>
            <a:r>
              <a:rPr lang="cs-CZ" sz="1600" dirty="0" smtClean="0"/>
              <a:t>na činnosti evropských střechových organizací, které obhajují jejich zájmy v EU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Co se nám (ne)podařilo 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z="1400" b="1" dirty="0" smtClean="0"/>
          </a:p>
          <a:p>
            <a:endParaRPr lang="cs-CZ" sz="1400" b="1" dirty="0" smtClean="0"/>
          </a:p>
          <a:p>
            <a:r>
              <a:rPr lang="cs-CZ" sz="1400" b="1" dirty="0" smtClean="0"/>
              <a:t>Příklady, kde jsme aktivně lobbovali</a:t>
            </a:r>
          </a:p>
          <a:p>
            <a:pPr>
              <a:buFontTx/>
              <a:buChar char="-"/>
            </a:pPr>
            <a:r>
              <a:rPr lang="cs-CZ" sz="1400" i="1" dirty="0" smtClean="0"/>
              <a:t>Směrnice o službách</a:t>
            </a:r>
            <a:r>
              <a:rPr lang="cs-CZ" sz="1400" dirty="0" smtClean="0"/>
              <a:t> – princip země původu jsme neprosadili</a:t>
            </a:r>
          </a:p>
          <a:p>
            <a:pPr>
              <a:buFontTx/>
              <a:buChar char="-"/>
            </a:pPr>
            <a:r>
              <a:rPr lang="cs-CZ" sz="1400" i="1" dirty="0" smtClean="0"/>
              <a:t>Postihy zaměstnanců nelegálních imigrantů </a:t>
            </a:r>
            <a:r>
              <a:rPr lang="cs-CZ" sz="1400" dirty="0" smtClean="0"/>
              <a:t>– prosazovali jsme vyvážený a spravedlivý postup</a:t>
            </a:r>
          </a:p>
          <a:p>
            <a:pPr>
              <a:buFontTx/>
              <a:buChar char="-"/>
            </a:pPr>
            <a:r>
              <a:rPr lang="cs-CZ" sz="1400" i="1" dirty="0" smtClean="0"/>
              <a:t>Akt pro malé a střední podnikání </a:t>
            </a:r>
            <a:r>
              <a:rPr lang="cs-CZ" sz="1400" dirty="0" smtClean="0"/>
              <a:t>– SBA, připomínkovali jsme, prezentovali naše stanovisko ve výboru EU v Senátu, pokračujeme v lobbování</a:t>
            </a:r>
          </a:p>
          <a:p>
            <a:pPr>
              <a:buFontTx/>
              <a:buChar char="-"/>
            </a:pPr>
            <a:r>
              <a:rPr lang="cs-CZ" sz="1400" i="1" dirty="0" smtClean="0"/>
              <a:t>Evropská soukromá společnost</a:t>
            </a:r>
            <a:r>
              <a:rPr lang="cs-CZ" sz="1400" dirty="0" smtClean="0"/>
              <a:t> – SPE – připomínkujeme, potřebujeme lepší součinnost s gestorem MPO, stanovisko EUROCHAMBRES</a:t>
            </a:r>
          </a:p>
          <a:p>
            <a:pPr>
              <a:buFontTx/>
              <a:buChar char="-"/>
            </a:pPr>
            <a:r>
              <a:rPr lang="cs-CZ" sz="1400" i="1" dirty="0" smtClean="0"/>
              <a:t>Směrnice o pracovní době </a:t>
            </a:r>
            <a:r>
              <a:rPr lang="cs-CZ" sz="1400" dirty="0" smtClean="0"/>
              <a:t>– prosazujeme slovinský kompromis, který zrušilo hlasování EP a které je proti zájmům MSP</a:t>
            </a:r>
          </a:p>
          <a:p>
            <a:pPr>
              <a:buNone/>
            </a:pPr>
            <a:endParaRPr lang="cs-CZ" sz="1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ED54FC-1F47-4FF0-B830-D08225C9D844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Nejen v Bruselu se rozhoduje o našich zájmech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cs-CZ" sz="1600" b="1" dirty="0" smtClean="0"/>
              <a:t>Pro prosazování zájmů v Bruselu je třeba vytvořit předpoklady doma</a:t>
            </a:r>
          </a:p>
          <a:p>
            <a:pPr>
              <a:buNone/>
            </a:pPr>
            <a:r>
              <a:rPr lang="cs-CZ" sz="1600" b="1" dirty="0" smtClean="0"/>
              <a:t>    +</a:t>
            </a:r>
          </a:p>
          <a:p>
            <a:pPr>
              <a:buFontTx/>
              <a:buChar char="-"/>
            </a:pPr>
            <a:r>
              <a:rPr lang="cs-CZ" sz="1600" i="1" dirty="0" smtClean="0"/>
              <a:t>systém připomínkování evropské legislativy</a:t>
            </a:r>
          </a:p>
          <a:p>
            <a:pPr>
              <a:buFontTx/>
              <a:buChar char="-"/>
            </a:pPr>
            <a:r>
              <a:rPr lang="cs-CZ" sz="1600" i="1" dirty="0" smtClean="0"/>
              <a:t>průzkumy a zjišťování stanovisek členů</a:t>
            </a:r>
          </a:p>
          <a:p>
            <a:pPr>
              <a:buFontTx/>
              <a:buChar char="-"/>
            </a:pPr>
            <a:r>
              <a:rPr lang="cs-CZ" sz="1600" i="1" dirty="0" smtClean="0"/>
              <a:t>využít </a:t>
            </a:r>
            <a:r>
              <a:rPr lang="cs-CZ" sz="1600" i="1" dirty="0" smtClean="0"/>
              <a:t>možností daných českým předsednictvím – Kongres </a:t>
            </a:r>
            <a:r>
              <a:rPr lang="cs-CZ" sz="1600" i="1" dirty="0" err="1" smtClean="0"/>
              <a:t>Eurochambres</a:t>
            </a:r>
            <a:r>
              <a:rPr lang="cs-CZ" sz="1600" i="1" dirty="0" smtClean="0"/>
              <a:t>, konference a semináře</a:t>
            </a:r>
          </a:p>
          <a:p>
            <a:pPr>
              <a:buNone/>
            </a:pPr>
            <a:r>
              <a:rPr lang="cs-CZ" b="1" dirty="0" smtClean="0"/>
              <a:t>    - </a:t>
            </a:r>
          </a:p>
          <a:p>
            <a:pPr>
              <a:buFontTx/>
              <a:buChar char="-"/>
            </a:pPr>
            <a:r>
              <a:rPr lang="cs-CZ" sz="1600" i="1" dirty="0" smtClean="0"/>
              <a:t>zlepšit spolupráci s ministerstvy při přípravě mandátů, instrukcí</a:t>
            </a:r>
          </a:p>
          <a:p>
            <a:pPr>
              <a:buFontTx/>
              <a:buChar char="-"/>
            </a:pPr>
            <a:r>
              <a:rPr lang="cs-CZ" sz="1600" i="1" dirty="0" smtClean="0"/>
              <a:t>zlepšit spolupráci s evropskými výbory PS a Senátu</a:t>
            </a:r>
          </a:p>
          <a:p>
            <a:pPr>
              <a:buFontTx/>
              <a:buChar char="-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ED54FC-1F47-4FF0-B830-D08225C9D844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Šablona HKČR">
  <a:themeElements>
    <a:clrScheme name="Šablona HKČ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Šablona HKČR">
      <a:majorFont>
        <a:latin typeface="Franklin Gothic Demi Cond"/>
        <a:ea typeface=""/>
        <a:cs typeface=""/>
      </a:majorFont>
      <a:minorFont>
        <a:latin typeface="Lucida Grande 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254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254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Šablona HKČ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Šablona HKČ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Šablona HKČ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Šablona HKČ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Šablona HKČ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Šablona HKČ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Šablona HKČ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Šablona HKČ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Šablona HKČ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Šablona HKČ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Šablona HKČ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Šablona HKČ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1188</TotalTime>
  <Words>760</Words>
  <Application>Microsoft Office PowerPoint</Application>
  <PresentationFormat>Vlastní</PresentationFormat>
  <Paragraphs>62</Paragraphs>
  <Slides>7</Slides>
  <Notes>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Šablona HKČR</vt:lpstr>
      <vt:lpstr>Zastupování zájmů v EU Jak obhajovat zájmy podnikatelů v Bruselu? 11.11.2008 Praha I.Voleš, pověřený tajemník HK ČR</vt:lpstr>
      <vt:lpstr>Co se dnes v Bruselu vaří, budeme mít za rok až dva na stole</vt:lpstr>
      <vt:lpstr>Máme možnost  ovlivnit to, co přichází z Bruselu?</vt:lpstr>
      <vt:lpstr>Naše cesta do Bruselu</vt:lpstr>
      <vt:lpstr>4 dveře do Bruselu</vt:lpstr>
      <vt:lpstr>Co se nám (ne)podařilo </vt:lpstr>
      <vt:lpstr>Nejen v Bruselu se rozhoduje o našich zájmech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Rainisch</dc:creator>
  <cp:lastModifiedBy>Voles</cp:lastModifiedBy>
  <cp:revision>141</cp:revision>
  <dcterms:created xsi:type="dcterms:W3CDTF">2007-03-12T19:39:04Z</dcterms:created>
  <dcterms:modified xsi:type="dcterms:W3CDTF">2008-11-11T07:52:19Z</dcterms:modified>
</cp:coreProperties>
</file>